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59" r:id="rId6"/>
    <p:sldId id="260" r:id="rId7"/>
    <p:sldId id="264" r:id="rId8"/>
    <p:sldId id="257" r:id="rId9"/>
    <p:sldId id="258" r:id="rId10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9kuq+ZTUa0RUR/8mkNqi/qAy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9334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7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64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7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50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93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51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4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2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6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19125" y="1524001"/>
            <a:ext cx="7429500" cy="152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429000" y="238125"/>
            <a:ext cx="3048000" cy="866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5901927" y="2711054"/>
            <a:ext cx="4572001" cy="21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428750" y="714375"/>
            <a:ext cx="4572000" cy="619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19125" y="1524000"/>
            <a:ext cx="8667750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75"/>
              <a:buFont typeface="Impact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619125" y="3810000"/>
            <a:ext cx="8667748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/>
            </a:lvl1pPr>
            <a:lvl2pPr lvl="1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  <a:defRPr sz="1625"/>
            </a:lvl2pPr>
            <a:lvl3pPr lvl="2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None/>
              <a:defRPr sz="1463"/>
            </a:lvl3pPr>
            <a:lvl4pPr lvl="3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19125" y="1524001"/>
            <a:ext cx="74295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19125" y="3048000"/>
            <a:ext cx="866775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19125" y="1530351"/>
            <a:ext cx="8667750" cy="22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75"/>
              <a:buFont typeface="Impact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19125" y="4589464"/>
            <a:ext cx="8667750" cy="118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  <a:defRPr sz="1625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None/>
              <a:defRPr sz="1463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19125" y="1524001"/>
            <a:ext cx="74295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19125" y="3048000"/>
            <a:ext cx="371475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5572125" y="3048000"/>
            <a:ext cx="371475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19125" y="1527048"/>
            <a:ext cx="866775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19125" y="2286000"/>
            <a:ext cx="3714751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19126" y="3059114"/>
            <a:ext cx="3714750" cy="303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5572124" y="2286001"/>
            <a:ext cx="3714751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5572125" y="3059114"/>
            <a:ext cx="3714748" cy="303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19125" y="1524000"/>
            <a:ext cx="7429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19126" y="1524000"/>
            <a:ext cx="310465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Impact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333875" y="1524000"/>
            <a:ext cx="4953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2600"/>
            </a:lvl1pPr>
            <a:lvl2pPr marL="914400" lvl="1" indent="-373062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2275"/>
              <a:buChar char="•"/>
              <a:defRPr sz="2275"/>
            </a:lvl2pPr>
            <a:lvl3pPr marL="1371600" lvl="2" indent="-3524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950"/>
              <a:buChar char="•"/>
              <a:defRPr sz="1950"/>
            </a:lvl3pPr>
            <a:lvl4pPr marL="1828800" lvl="3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4pPr>
            <a:lvl5pPr marL="2286000" lvl="4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5pPr>
            <a:lvl6pPr marL="2743200" lvl="5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6pPr>
            <a:lvl7pPr marL="3200400" lvl="6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7pPr>
            <a:lvl8pPr marL="3657600" lvl="7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8pPr>
            <a:lvl9pPr marL="4114800" lvl="8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Char char="•"/>
              <a:defRPr sz="1625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19126" y="3048000"/>
            <a:ext cx="3104654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19126" y="1524000"/>
            <a:ext cx="309562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Impact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4333875" y="1524000"/>
            <a:ext cx="4952999" cy="381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19126" y="3048000"/>
            <a:ext cx="30956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19125" y="1524001"/>
            <a:ext cx="74295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5"/>
              <a:buFont typeface="Impact"/>
              <a:buNone/>
              <a:defRPr sz="3575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19125" y="3048000"/>
            <a:ext cx="866775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lt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19125" y="401595"/>
            <a:ext cx="2476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8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5572125" y="6096001"/>
            <a:ext cx="3714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73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7429500" y="401594"/>
            <a:ext cx="18573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1">
              <a:spcBef>
                <a:spcPts val="0"/>
              </a:spcBef>
              <a:buNone/>
              <a:defRPr sz="325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-159798" y="1905506"/>
            <a:ext cx="883771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חוֹבֶרֶת עֲבוֹדָה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9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לְחֻפְשַׁת פֶּסַח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985120" y="5676677"/>
            <a:ext cx="454788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כיתה ב'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798" y="5184587"/>
            <a:ext cx="2307408" cy="133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883" y="140094"/>
            <a:ext cx="5406232" cy="180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42515">
            <a:off x="7524982" y="5224337"/>
            <a:ext cx="1078199" cy="1828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 rot="-2412440">
            <a:off x="7553179" y="6473156"/>
            <a:ext cx="1021806" cy="318596"/>
          </a:xfrm>
          <a:prstGeom prst="snipRoundRect">
            <a:avLst>
              <a:gd name="adj1" fmla="val 16667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rot="-406937">
            <a:off x="1339176" y="5986964"/>
            <a:ext cx="1653798" cy="477261"/>
          </a:xfrm>
          <a:prstGeom prst="snipRoundRect">
            <a:avLst>
              <a:gd name="adj1" fmla="val 16667"/>
              <a:gd name="adj2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 l="30919" t="55540" r="30007" b="22954"/>
          <a:stretch/>
        </p:blipFill>
        <p:spPr>
          <a:xfrm>
            <a:off x="4119240" y="2760956"/>
            <a:ext cx="5496018" cy="170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 l="30919" t="26539" r="30007" b="47559"/>
          <a:stretch/>
        </p:blipFill>
        <p:spPr>
          <a:xfrm>
            <a:off x="4099457" y="442730"/>
            <a:ext cx="5515800" cy="205663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/>
          <p:nvPr/>
        </p:nvSpPr>
        <p:spPr>
          <a:xfrm>
            <a:off x="6035040" y="914400"/>
            <a:ext cx="91440" cy="259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4390749" y="4462460"/>
            <a:ext cx="4953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3. הַקִּיפוּ אֶת </a:t>
            </a:r>
            <a:r>
              <a:rPr lang="x-none" sz="1800" b="1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כָּל</a:t>
            </a: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 הַמִּלִּים הַקְּשׁוּרוֹת </a:t>
            </a:r>
            <a:r>
              <a:rPr lang="x-none" sz="1800" b="1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לָאָבִיב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5958841" y="5191078"/>
            <a:ext cx="1181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חִפּוּשִׁית</a:t>
            </a:r>
            <a:endParaRPr sz="1800">
              <a:solidFill>
                <a:schemeClr val="dk2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4251960" y="5158740"/>
            <a:ext cx="5234940" cy="100522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8454393" y="4983923"/>
            <a:ext cx="976989" cy="113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פַּרְפָּרִים</a:t>
            </a:r>
            <a:endParaRPr/>
          </a:p>
          <a:p>
            <a:pPr marL="0" marR="0" lvl="0" indent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נַחְלִיאֵלִי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7214235" y="5180131"/>
            <a:ext cx="1082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עֲלֵי שַׁלֶּכֶת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7509510" y="5691745"/>
            <a:ext cx="6324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סְוֵדֶר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6469380" y="5699193"/>
            <a:ext cx="7162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פְּרִיחָה</a:t>
            </a:r>
            <a:endParaRPr/>
          </a:p>
        </p:txBody>
      </p:sp>
      <p:sp>
        <p:nvSpPr>
          <p:cNvPr id="221" name="Google Shape;221;p6"/>
          <p:cNvSpPr txBox="1"/>
          <p:nvPr/>
        </p:nvSpPr>
        <p:spPr>
          <a:xfrm>
            <a:off x="5322571" y="5723884"/>
            <a:ext cx="876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שְׁלוּלִיּוֹת</a:t>
            </a:r>
            <a:endParaRPr/>
          </a:p>
        </p:txBody>
      </p:sp>
      <p:sp>
        <p:nvSpPr>
          <p:cNvPr id="222" name="Google Shape;222;p6"/>
          <p:cNvSpPr txBox="1"/>
          <p:nvPr/>
        </p:nvSpPr>
        <p:spPr>
          <a:xfrm>
            <a:off x="4390748" y="5723884"/>
            <a:ext cx="6613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שֶׁמֶשׁ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4359454" y="5212270"/>
            <a:ext cx="72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בְּרֵכָה</a:t>
            </a:r>
            <a:endParaRPr/>
          </a:p>
        </p:txBody>
      </p:sp>
      <p:sp>
        <p:nvSpPr>
          <p:cNvPr id="224" name="Google Shape;224;p6"/>
          <p:cNvSpPr txBox="1"/>
          <p:nvPr/>
        </p:nvSpPr>
        <p:spPr>
          <a:xfrm>
            <a:off x="5494020" y="5212270"/>
            <a:ext cx="5410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גֶּשֶׁם</a:t>
            </a:r>
            <a:endParaRPr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t="28888" r="59978" b="32489"/>
          <a:stretch/>
        </p:blipFill>
        <p:spPr>
          <a:xfrm>
            <a:off x="234344" y="2958188"/>
            <a:ext cx="3070007" cy="374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4">
            <a:alphaModFix/>
          </a:blip>
          <a:srcRect l="68551" t="45360" b="34621"/>
          <a:stretch/>
        </p:blipFill>
        <p:spPr>
          <a:xfrm>
            <a:off x="-104502" y="0"/>
            <a:ext cx="1705207" cy="1372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 l="30307" t="31942" r="30307" b="52954"/>
          <a:stretch/>
        </p:blipFill>
        <p:spPr>
          <a:xfrm>
            <a:off x="1781991" y="850323"/>
            <a:ext cx="5775960" cy="124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4">
            <a:alphaModFix/>
          </a:blip>
          <a:srcRect l="30330" t="23431" r="29670" b="59526"/>
          <a:stretch/>
        </p:blipFill>
        <p:spPr>
          <a:xfrm>
            <a:off x="1781991" y="2560013"/>
            <a:ext cx="5775960" cy="138427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 txBox="1"/>
          <p:nvPr/>
        </p:nvSpPr>
        <p:spPr>
          <a:xfrm>
            <a:off x="892629" y="2096262"/>
            <a:ext cx="6585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הַמִּשְׁפָּט :________________________________________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892629" y="4002284"/>
            <a:ext cx="6585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הַמִּשְׁפָּט :________________________________________</a:t>
            </a:r>
            <a:endParaRPr/>
          </a:p>
        </p:txBody>
      </p:sp>
      <p:pic>
        <p:nvPicPr>
          <p:cNvPr id="235" name="Google Shape;235;p7"/>
          <p:cNvPicPr preferRelativeResize="0"/>
          <p:nvPr/>
        </p:nvPicPr>
        <p:blipFill rotWithShape="1">
          <a:blip r:embed="rId4">
            <a:alphaModFix/>
          </a:blip>
          <a:srcRect l="30330" t="58527" r="29670" b="25694"/>
          <a:stretch/>
        </p:blipFill>
        <p:spPr>
          <a:xfrm>
            <a:off x="1706852" y="4593912"/>
            <a:ext cx="5775960" cy="128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"/>
          <p:cNvSpPr txBox="1"/>
          <p:nvPr/>
        </p:nvSpPr>
        <p:spPr>
          <a:xfrm>
            <a:off x="850488" y="6057816"/>
            <a:ext cx="6585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הַמִּשְׁפָּט :________________________________________</a:t>
            </a:r>
            <a:endParaRPr/>
          </a:p>
        </p:txBody>
      </p:sp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l="30307" t="24482" r="30307" b="70409"/>
          <a:stretch/>
        </p:blipFill>
        <p:spPr>
          <a:xfrm>
            <a:off x="1781991" y="386572"/>
            <a:ext cx="5775960" cy="42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"/>
          <p:cNvPicPr preferRelativeResize="0"/>
          <p:nvPr/>
        </p:nvPicPr>
        <p:blipFill rotWithShape="1">
          <a:blip r:embed="rId5">
            <a:alphaModFix/>
          </a:blip>
          <a:srcRect l="48772" t="5459" r="27984" b="72706"/>
          <a:stretch/>
        </p:blipFill>
        <p:spPr>
          <a:xfrm>
            <a:off x="7417370" y="4002284"/>
            <a:ext cx="2673587" cy="31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"/>
          <p:cNvSpPr/>
          <p:nvPr/>
        </p:nvSpPr>
        <p:spPr>
          <a:xfrm rot="-1439143">
            <a:off x="8085186" y="5784021"/>
            <a:ext cx="982980" cy="1465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7169331" y="929093"/>
            <a:ext cx="370114" cy="3355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7169331" y="2552108"/>
            <a:ext cx="370114" cy="3355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7061875" y="4625929"/>
            <a:ext cx="370114" cy="3355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6946772" y="2560013"/>
            <a:ext cx="5317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0" cap="non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2.</a:t>
            </a:r>
            <a:endParaRPr/>
          </a:p>
        </p:txBody>
      </p:sp>
      <p:sp>
        <p:nvSpPr>
          <p:cNvPr id="244" name="Google Shape;244;p7"/>
          <p:cNvSpPr/>
          <p:nvPr/>
        </p:nvSpPr>
        <p:spPr>
          <a:xfrm>
            <a:off x="7007732" y="840035"/>
            <a:ext cx="5317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0" cap="non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1.</a:t>
            </a:r>
            <a:endParaRPr/>
          </a:p>
        </p:txBody>
      </p:sp>
      <p:sp>
        <p:nvSpPr>
          <p:cNvPr id="245" name="Google Shape;245;p7"/>
          <p:cNvSpPr/>
          <p:nvPr/>
        </p:nvSpPr>
        <p:spPr>
          <a:xfrm>
            <a:off x="6885657" y="4513191"/>
            <a:ext cx="5317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0" cap="none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3.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8"/>
          <p:cNvPicPr preferRelativeResize="0"/>
          <p:nvPr/>
        </p:nvPicPr>
        <p:blipFill rotWithShape="1">
          <a:blip r:embed="rId3">
            <a:alphaModFix/>
          </a:blip>
          <a:srcRect l="31319" t="28315" r="29671" b="37692"/>
          <a:stretch/>
        </p:blipFill>
        <p:spPr>
          <a:xfrm>
            <a:off x="1959428" y="217715"/>
            <a:ext cx="5638800" cy="276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"/>
          <p:cNvPicPr preferRelativeResize="0"/>
          <p:nvPr/>
        </p:nvPicPr>
        <p:blipFill rotWithShape="1">
          <a:blip r:embed="rId4">
            <a:alphaModFix/>
          </a:blip>
          <a:srcRect l="30879" t="28510" r="29999" b="15616"/>
          <a:stretch/>
        </p:blipFill>
        <p:spPr>
          <a:xfrm>
            <a:off x="1752600" y="2981521"/>
            <a:ext cx="5900057" cy="4739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8"/>
          <p:cNvCxnSpPr/>
          <p:nvPr/>
        </p:nvCxnSpPr>
        <p:spPr>
          <a:xfrm>
            <a:off x="2677886" y="5486399"/>
            <a:ext cx="157842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8"/>
          <p:cNvCxnSpPr/>
          <p:nvPr/>
        </p:nvCxnSpPr>
        <p:spPr>
          <a:xfrm>
            <a:off x="2677886" y="6019799"/>
            <a:ext cx="157842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8"/>
          <p:cNvSpPr/>
          <p:nvPr/>
        </p:nvSpPr>
        <p:spPr>
          <a:xfrm>
            <a:off x="7141029" y="729343"/>
            <a:ext cx="457199" cy="348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7195458" y="3585095"/>
            <a:ext cx="457199" cy="348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8"/>
          <p:cNvPicPr preferRelativeResize="0"/>
          <p:nvPr/>
        </p:nvPicPr>
        <p:blipFill rotWithShape="1">
          <a:blip r:embed="rId5">
            <a:alphaModFix/>
          </a:blip>
          <a:srcRect l="71144" t="25945" r="5587" b="50000"/>
          <a:stretch/>
        </p:blipFill>
        <p:spPr>
          <a:xfrm>
            <a:off x="8008534" y="4648200"/>
            <a:ext cx="1505580" cy="213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8"/>
          <p:cNvSpPr/>
          <p:nvPr/>
        </p:nvSpPr>
        <p:spPr>
          <a:xfrm>
            <a:off x="7924800" y="6509657"/>
            <a:ext cx="457199" cy="348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/>
        </p:nvSpPr>
        <p:spPr>
          <a:xfrm>
            <a:off x="234518" y="1367161"/>
            <a:ext cx="9436964" cy="512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הַשַּׁבָּת שֶׁלִּפְנֵי פֶּסַח הִיא שַׁבָּת מְיֻחֶדֶת, שַבָּת שְנִקְרֵאת "שַבָּת הַגָדוֹל".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אַתְּ יוֹדַעַת לָמָּה קוֹרְאִים לַשַּׁבָּת הַזּוֹ בַּשֵּׁם הַזֶּה?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כִּי בַּשַּׁבָּת הַזּוֹ, אֵרַע נֵס גָּדוֹל לְעַם יִשְׂרָאֵל: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בְּשַׁבָּת זוֹ, לָקְחוּ הַיְּהוּדִים שֶׂה, וְקָשְׁרוּ אוֹתוֹ לְרֶגֶל הַמִּטָּה. שֶׂה זֶה חִכָּה בְּבָתֵּי הַיְּהוּדִים אַרְבָּעָה יָמִים, עַד לְי"ד בְּנִיסָן, כְּדֵי לִהְיוֹת 'קָרְבַּן פֶּסַח'.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הַשֶּׂה הָיָה הָאֱלִיל שֶׁל מִצְרַיִם, הַמִּצְרִים מִשְׁתַּחֲוִים לַשֶּׂה וְחוֹשְׁבִים שֶׁהוּא קָדוֹשׁ. כְּשֶׁרָאוּ הַמִּצְרִים אֶת הַשֶּׂה קָשׁוּר לַמִּטּוֹת שֶׁל בְּנֵי יִשְׂרָאֵל- שָׁאֲלוּ אוֹתָם "מַדּוּעַ אַתֶּם מְבַזִּים אֶת הָאֱלִיל שֶׁלָּנוּ?"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עָנוּ בְּנֵי יִשְׂרָאֵל: עוֹד מְעַט ה' יַהֲרֹג אֶת כָּל הַבְּכוֹרות שֶׁלָּכֶם וְיוֹצִיא אוֹתָנוּ מִמִּצְרַיִם! לָקַחְנוּ אֶת הַשֶּׂה כְּדֵי לְהַקְרִיב אוֹתוֹ קָרְבָּן לה'.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כְּשֶׁשָּׁמְעוּ הַבְּכוֹרוֹת אֶת בְּנֵי יִשְׂרָאֵל הֵחֵלּוּ לְהִלָּחֵם בַּהורים שלהם הַמִיצְרִים:" תְּשַׁחְרְרוּ אֶת בְּנֵי יִשְׂרָאֵל! אִם לֹא- אֲנַחְנוּ נָמוֹת!", הַהוֹרִים כַּמוּבַן סִרְבוּ וְהֵחֵלָה מִלְחָמָה בֵּין הַבָּנִים לְהוֹרֵיהֵם. בְּמִלְחָמָה זוֹ נְהֵרְגוּ הַרְבֵּה מִצְרִים!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זֶהוּ נֵס גָּדוֹל, שֶׁהַמִּצְרִים נִלְחָמִים עֲבוּר בְּנֵי יִשְׂרָאֵל.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לָכֵן נֶאֱמַר בַּפָּסוּק: "לְמֶכָּה מִצְרַיִם בִּבְכוֹרֵיהֶם- כִּי לְעוֹלָם חַסְדּוֹ".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ה' הִיכָּה</a:t>
            </a:r>
            <a:r>
              <a:rPr lang="x-non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אֶת מִצְרַים בְּאֶמְצַעוּת הַבְּכוֹרוֹת שְׁלָהֶם.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1779232" y="366359"/>
            <a:ext cx="49537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"שַבָּת הַגָדוֹל"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/>
        </p:nvSpPr>
        <p:spPr>
          <a:xfrm>
            <a:off x="549676" y="440427"/>
            <a:ext cx="8806648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305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 u="sng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שאלות</a:t>
            </a:r>
            <a:r>
              <a:rPr lang="x-none" sz="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מָתַי היא 'שַׁבָּת הַגָּדוֹל'? _____________________________________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מַהוּ הַנֵּס 'הַגָּדוֹל' שֶׁקָּרָה בְּשַׁבָּת זוֹ?______________________________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כֵּיצַד הֶגִיבוּ בְּכוֹרוֹת מִצְרַיִם? __________________________________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2609295" y="3527590"/>
            <a:ext cx="67470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1. הַמִצְרִים הֶעֶבידוּ אֶת בְּנֶי יִשְרַאֶל בְּפָרֶך, כְּדֶי ________   אֶת חָיְיהֶם. </a:t>
            </a:r>
            <a:endParaRPr sz="1800">
              <a:solidFill>
                <a:schemeClr val="dk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3799272" y="2570725"/>
            <a:ext cx="2307455" cy="5983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הַשְלָמַת מִשְפָטִים</a:t>
            </a:r>
            <a:endParaRPr sz="10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549676" y="3897842"/>
            <a:ext cx="3372775" cy="51233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מַרוֹר        - מִירְרוּ          - לְמָרֵר 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2609295" y="3114871"/>
            <a:ext cx="4953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בַּחֲרִי אֶת הַמִּלָּה הַמַּתְאִימָה, וְהַשְׁלִימִי אֶת הַמִּשְׁפָּט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3141955" y="4660372"/>
            <a:ext cx="6214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2. חַמֶץ עַשוּי מִקֶמַח וְמַיִם שְ_________   יָחָד יוֹתֶר מְ18 דַקוֹת.</a:t>
            </a:r>
            <a:endParaRPr sz="1800">
              <a:solidFill>
                <a:schemeClr val="dk2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549675" y="4960384"/>
            <a:ext cx="3372776" cy="51233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תוֹפֶחַ       - תָפְחוּ        - לְהָתְפִיח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9254925" y="560713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4170873" y="5637910"/>
            <a:ext cx="51764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avid"/>
              <a:buNone/>
            </a:pPr>
            <a:r>
              <a:rPr lang="x-none" sz="1600" i="0" u="none" strike="noStrike" cap="none">
                <a:solidFill>
                  <a:schemeClr val="dk2"/>
                </a:solidFill>
                <a:latin typeface="David"/>
                <a:ea typeface="David"/>
                <a:cs typeface="David"/>
                <a:sym typeface="David"/>
              </a:rPr>
              <a:t>3. הָשְלִימִי מִתוֹך הַהַגַדַה: "עַבַדִים __________   לְפַרְעה בְּמִצְרַיֵם"</a:t>
            </a:r>
            <a:endParaRPr sz="1800" i="0" u="none" strike="noStrike" cap="none">
              <a:solidFill>
                <a:schemeClr val="dk2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08869" y="5905234"/>
            <a:ext cx="3513582" cy="51233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אָנַחְנוּ        - אָתֶם               - הַיִינוּ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4494276" y="2971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/>
        </p:nvSpPr>
        <p:spPr>
          <a:xfrm>
            <a:off x="2274106" y="372550"/>
            <a:ext cx="42235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1. כִּתְבוּ סִפּוּר חֶשְׁבּוֹנִי בְּהֶתְאֵם לַצִּיּוּר,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 b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2. כִּתְבוּ תַּרְגִּיל מַתְאִים וּפִתְרוּ.</a:t>
            </a:r>
            <a:endParaRPr/>
          </a:p>
        </p:txBody>
      </p:sp>
      <p:pic>
        <p:nvPicPr>
          <p:cNvPr id="263" name="Google Shape;2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0777" y="1458467"/>
            <a:ext cx="876824" cy="5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0777" y="2026921"/>
            <a:ext cx="876824" cy="5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0777" y="2595375"/>
            <a:ext cx="876824" cy="5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953" y="2595375"/>
            <a:ext cx="876824" cy="5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953" y="2026921"/>
            <a:ext cx="876824" cy="56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953" y="1458467"/>
            <a:ext cx="876824" cy="56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9"/>
          <p:cNvSpPr txBox="1"/>
          <p:nvPr/>
        </p:nvSpPr>
        <p:spPr>
          <a:xfrm>
            <a:off x="10538460" y="-45719"/>
            <a:ext cx="4571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3589341" y="1128490"/>
            <a:ext cx="3886200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271" name="Google Shape;271;p9"/>
          <p:cNvSpPr txBox="1"/>
          <p:nvPr/>
        </p:nvSpPr>
        <p:spPr>
          <a:xfrm>
            <a:off x="5670312" y="3737196"/>
            <a:ext cx="3852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תַּרְגִּיל כֶּפֶל :  ______ =  _____X_____</a:t>
            </a:r>
            <a:endParaRPr sz="1800">
              <a:solidFill>
                <a:schemeClr val="lt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grpSp>
        <p:nvGrpSpPr>
          <p:cNvPr id="272" name="Google Shape;272;p9"/>
          <p:cNvGrpSpPr/>
          <p:nvPr/>
        </p:nvGrpSpPr>
        <p:grpSpPr>
          <a:xfrm>
            <a:off x="8790777" y="4174214"/>
            <a:ext cx="1005521" cy="867157"/>
            <a:chOff x="2873059" y="3826763"/>
            <a:chExt cx="1432563" cy="1255777"/>
          </a:xfrm>
        </p:grpSpPr>
        <p:pic>
          <p:nvPicPr>
            <p:cNvPr id="273" name="Google Shape;273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9"/>
          <p:cNvGrpSpPr/>
          <p:nvPr/>
        </p:nvGrpSpPr>
        <p:grpSpPr>
          <a:xfrm>
            <a:off x="8790777" y="4767841"/>
            <a:ext cx="1005521" cy="867157"/>
            <a:chOff x="2873059" y="3826763"/>
            <a:chExt cx="1432563" cy="1255777"/>
          </a:xfrm>
        </p:grpSpPr>
        <p:pic>
          <p:nvPicPr>
            <p:cNvPr id="276" name="Google Shape;276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9"/>
          <p:cNvGrpSpPr/>
          <p:nvPr/>
        </p:nvGrpSpPr>
        <p:grpSpPr>
          <a:xfrm>
            <a:off x="8790777" y="5419055"/>
            <a:ext cx="1005521" cy="867157"/>
            <a:chOff x="2873059" y="3826763"/>
            <a:chExt cx="1432563" cy="1255777"/>
          </a:xfrm>
        </p:grpSpPr>
        <p:pic>
          <p:nvPicPr>
            <p:cNvPr id="279" name="Google Shape;279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7785256" y="4174215"/>
            <a:ext cx="1005521" cy="867156"/>
            <a:chOff x="2873059" y="3826763"/>
            <a:chExt cx="1432563" cy="1255777"/>
          </a:xfrm>
        </p:grpSpPr>
        <p:pic>
          <p:nvPicPr>
            <p:cNvPr id="282" name="Google Shape;282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9"/>
          <p:cNvGrpSpPr/>
          <p:nvPr/>
        </p:nvGrpSpPr>
        <p:grpSpPr>
          <a:xfrm>
            <a:off x="7785256" y="4767842"/>
            <a:ext cx="1005521" cy="867156"/>
            <a:chOff x="2873059" y="3826763"/>
            <a:chExt cx="1432563" cy="1255777"/>
          </a:xfrm>
        </p:grpSpPr>
        <p:pic>
          <p:nvPicPr>
            <p:cNvPr id="285" name="Google Shape;285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9"/>
          <p:cNvGrpSpPr/>
          <p:nvPr/>
        </p:nvGrpSpPr>
        <p:grpSpPr>
          <a:xfrm>
            <a:off x="7785256" y="5419056"/>
            <a:ext cx="1005521" cy="867156"/>
            <a:chOff x="2873059" y="3826763"/>
            <a:chExt cx="1432563" cy="1255777"/>
          </a:xfrm>
        </p:grpSpPr>
        <p:pic>
          <p:nvPicPr>
            <p:cNvPr id="288" name="Google Shape;288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9"/>
          <p:cNvGrpSpPr/>
          <p:nvPr/>
        </p:nvGrpSpPr>
        <p:grpSpPr>
          <a:xfrm>
            <a:off x="6730299" y="4174215"/>
            <a:ext cx="1005521" cy="867156"/>
            <a:chOff x="2873059" y="3826763"/>
            <a:chExt cx="1432563" cy="1255777"/>
          </a:xfrm>
        </p:grpSpPr>
        <p:pic>
          <p:nvPicPr>
            <p:cNvPr id="291" name="Google Shape;291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9"/>
          <p:cNvGrpSpPr/>
          <p:nvPr/>
        </p:nvGrpSpPr>
        <p:grpSpPr>
          <a:xfrm>
            <a:off x="6730299" y="4767842"/>
            <a:ext cx="1005521" cy="867156"/>
            <a:chOff x="2873059" y="3826763"/>
            <a:chExt cx="1432563" cy="1255777"/>
          </a:xfrm>
        </p:grpSpPr>
        <p:pic>
          <p:nvPicPr>
            <p:cNvPr id="294" name="Google Shape;294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6730299" y="5419056"/>
            <a:ext cx="1005521" cy="867156"/>
            <a:chOff x="2873059" y="3826763"/>
            <a:chExt cx="1432563" cy="1255777"/>
          </a:xfrm>
        </p:grpSpPr>
        <p:pic>
          <p:nvPicPr>
            <p:cNvPr id="297" name="Google Shape;297;p9"/>
            <p:cNvPicPr preferRelativeResize="0"/>
            <p:nvPr/>
          </p:nvPicPr>
          <p:blipFill rotWithShape="1">
            <a:blip r:embed="rId4">
              <a:alphaModFix/>
            </a:blip>
            <a:srcRect b="7041"/>
            <a:stretch/>
          </p:blipFill>
          <p:spPr>
            <a:xfrm>
              <a:off x="2873059" y="3826763"/>
              <a:ext cx="1432563" cy="1187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9"/>
            <p:cNvSpPr/>
            <p:nvPr/>
          </p:nvSpPr>
          <p:spPr>
            <a:xfrm>
              <a:off x="2873059" y="4823460"/>
              <a:ext cx="289241" cy="259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9"/>
          <p:cNvSpPr txBox="1"/>
          <p:nvPr/>
        </p:nvSpPr>
        <p:spPr>
          <a:xfrm>
            <a:off x="323427" y="4142500"/>
            <a:ext cx="6357436" cy="170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300" name="Google Shape;300;p9"/>
          <p:cNvSpPr txBox="1"/>
          <p:nvPr/>
        </p:nvSpPr>
        <p:spPr>
          <a:xfrm>
            <a:off x="1503123" y="6282946"/>
            <a:ext cx="3852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תַּרְגִּיל כֶּפֶל :  ______ =  _____X_____</a:t>
            </a:r>
            <a:endParaRPr sz="1800">
              <a:solidFill>
                <a:schemeClr val="lt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541546" y="1509228"/>
            <a:ext cx="8529295" cy="547308"/>
            <a:chOff x="541546" y="1509228"/>
            <a:chExt cx="8529295" cy="547308"/>
          </a:xfrm>
        </p:grpSpPr>
        <p:grpSp>
          <p:nvGrpSpPr>
            <p:cNvPr id="96" name="Google Shape;96;p2"/>
            <p:cNvGrpSpPr/>
            <p:nvPr/>
          </p:nvGrpSpPr>
          <p:grpSpPr>
            <a:xfrm>
              <a:off x="541546" y="1526984"/>
              <a:ext cx="1970843" cy="529552"/>
              <a:chOff x="310719" y="781234"/>
              <a:chExt cx="1970843" cy="529552"/>
            </a:xfrm>
          </p:grpSpPr>
          <p:grpSp>
            <p:nvGrpSpPr>
              <p:cNvPr id="97" name="Google Shape;97;p2"/>
              <p:cNvGrpSpPr/>
              <p:nvPr/>
            </p:nvGrpSpPr>
            <p:grpSpPr>
              <a:xfrm>
                <a:off x="541539" y="781234"/>
                <a:ext cx="1509204" cy="523783"/>
                <a:chOff x="541538" y="781234"/>
                <a:chExt cx="2370339" cy="808904"/>
              </a:xfrm>
            </p:grpSpPr>
            <p:pic>
              <p:nvPicPr>
                <p:cNvPr id="98" name="Google Shape;98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Google Shape;99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2077376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Google Shape;101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2707698" y="1526984"/>
              <a:ext cx="1970843" cy="529552"/>
              <a:chOff x="310719" y="781234"/>
              <a:chExt cx="1970843" cy="529552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541539" y="781234"/>
                <a:ext cx="1509204" cy="523783"/>
                <a:chOff x="541538" y="781234"/>
                <a:chExt cx="2370339" cy="808904"/>
              </a:xfrm>
            </p:grpSpPr>
            <p:pic>
              <p:nvPicPr>
                <p:cNvPr id="104" name="Google Shape;104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Google Shape;105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Google Shape;106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2077376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7" name="Google Shape;107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>
              <a:off x="4873849" y="1509228"/>
              <a:ext cx="1970843" cy="529552"/>
              <a:chOff x="310719" y="781234"/>
              <a:chExt cx="1970843" cy="529552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541539" y="781234"/>
                <a:ext cx="1509204" cy="523783"/>
                <a:chOff x="541538" y="781234"/>
                <a:chExt cx="2370339" cy="808904"/>
              </a:xfrm>
            </p:grpSpPr>
            <p:pic>
              <p:nvPicPr>
                <p:cNvPr id="110" name="Google Shape;110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1" name="Google Shape;111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2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2077376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3" name="Google Shape;113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7099998" y="1526984"/>
              <a:ext cx="1970843" cy="529552"/>
              <a:chOff x="310719" y="781234"/>
              <a:chExt cx="1970843" cy="529552"/>
            </a:xfrm>
          </p:grpSpPr>
          <p:grpSp>
            <p:nvGrpSpPr>
              <p:cNvPr id="115" name="Google Shape;115;p2"/>
              <p:cNvGrpSpPr/>
              <p:nvPr/>
            </p:nvGrpSpPr>
            <p:grpSpPr>
              <a:xfrm>
                <a:off x="541539" y="781234"/>
                <a:ext cx="1509204" cy="523783"/>
                <a:chOff x="541538" y="781234"/>
                <a:chExt cx="2370339" cy="808904"/>
              </a:xfrm>
            </p:grpSpPr>
            <p:pic>
              <p:nvPicPr>
                <p:cNvPr id="116" name="Google Shape;116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7" name="Google Shape;117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8" name="Google Shape;118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2077376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9" name="Google Shape;119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20;p2"/>
          <p:cNvSpPr txBox="1"/>
          <p:nvPr/>
        </p:nvSpPr>
        <p:spPr>
          <a:xfrm>
            <a:off x="2642743" y="559234"/>
            <a:ext cx="49537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בְּמַאֲפִיַּת הַמַּצּוֹת סִדְּרוּ אֶת הַמַּצּוֹת עַל מַדָּפִים.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כַּמָּה מַצּוֹת יֵשׁ בְּסַךְ הַכֹּל?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כִּתְבוּ תַּרְגִּיל חִבּוּר וְתַרְגִּיל כֶּפֶל מַתְאִים</a:t>
            </a:r>
            <a:endParaRPr/>
          </a:p>
        </p:txBody>
      </p:sp>
      <p:grpSp>
        <p:nvGrpSpPr>
          <p:cNvPr id="121" name="Google Shape;121;p2"/>
          <p:cNvGrpSpPr/>
          <p:nvPr/>
        </p:nvGrpSpPr>
        <p:grpSpPr>
          <a:xfrm>
            <a:off x="3160449" y="2332178"/>
            <a:ext cx="6471832" cy="918418"/>
            <a:chOff x="3160449" y="2332178"/>
            <a:chExt cx="6471832" cy="918418"/>
          </a:xfrm>
        </p:grpSpPr>
        <p:sp>
          <p:nvSpPr>
            <p:cNvPr id="122" name="Google Shape;122;p2"/>
            <p:cNvSpPr txBox="1"/>
            <p:nvPr/>
          </p:nvSpPr>
          <p:spPr>
            <a:xfrm>
              <a:off x="3160450" y="2332178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חִבּוּר :  ______ =  _____+_____+_____+______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3160449" y="2881264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כֶּפֶל :  ______ =  _____X_____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541546" y="3429000"/>
            <a:ext cx="8529295" cy="547308"/>
            <a:chOff x="541546" y="1509228"/>
            <a:chExt cx="8529295" cy="547308"/>
          </a:xfrm>
        </p:grpSpPr>
        <p:grpSp>
          <p:nvGrpSpPr>
            <p:cNvPr id="125" name="Google Shape;125;p2"/>
            <p:cNvGrpSpPr/>
            <p:nvPr/>
          </p:nvGrpSpPr>
          <p:grpSpPr>
            <a:xfrm>
              <a:off x="541546" y="1526984"/>
              <a:ext cx="1970843" cy="529552"/>
              <a:chOff x="310719" y="781234"/>
              <a:chExt cx="1970843" cy="529552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41539" y="781234"/>
                <a:ext cx="1020267" cy="523783"/>
                <a:chOff x="541538" y="781234"/>
                <a:chExt cx="1602420" cy="808904"/>
              </a:xfrm>
            </p:grpSpPr>
            <p:pic>
              <p:nvPicPr>
                <p:cNvPr id="127" name="Google Shape;127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28" name="Google Shape;128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9" name="Google Shape;129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2707698" y="1526984"/>
              <a:ext cx="1970843" cy="529552"/>
              <a:chOff x="310719" y="781234"/>
              <a:chExt cx="1970843" cy="529552"/>
            </a:xfrm>
          </p:grpSpPr>
          <p:grpSp>
            <p:nvGrpSpPr>
              <p:cNvPr id="131" name="Google Shape;131;p2"/>
              <p:cNvGrpSpPr/>
              <p:nvPr/>
            </p:nvGrpSpPr>
            <p:grpSpPr>
              <a:xfrm>
                <a:off x="541539" y="781234"/>
                <a:ext cx="1020267" cy="523783"/>
                <a:chOff x="541538" y="781234"/>
                <a:chExt cx="1602420" cy="808904"/>
              </a:xfrm>
            </p:grpSpPr>
            <p:pic>
              <p:nvPicPr>
                <p:cNvPr id="132" name="Google Shape;13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3" name="Google Shape;133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4" name="Google Shape;134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>
              <a:off x="4873849" y="1509228"/>
              <a:ext cx="1970843" cy="529552"/>
              <a:chOff x="310719" y="781234"/>
              <a:chExt cx="1970843" cy="529552"/>
            </a:xfrm>
          </p:grpSpPr>
          <p:grpSp>
            <p:nvGrpSpPr>
              <p:cNvPr id="136" name="Google Shape;136;p2"/>
              <p:cNvGrpSpPr/>
              <p:nvPr/>
            </p:nvGrpSpPr>
            <p:grpSpPr>
              <a:xfrm>
                <a:off x="541539" y="781234"/>
                <a:ext cx="1020267" cy="523783"/>
                <a:chOff x="541538" y="781234"/>
                <a:chExt cx="1602420" cy="808904"/>
              </a:xfrm>
            </p:grpSpPr>
            <p:pic>
              <p:nvPicPr>
                <p:cNvPr id="137" name="Google Shape;137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38" name="Google Shape;138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9" name="Google Shape;139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7099998" y="1526984"/>
              <a:ext cx="1970843" cy="529552"/>
              <a:chOff x="310719" y="781234"/>
              <a:chExt cx="1970843" cy="529552"/>
            </a:xfrm>
          </p:grpSpPr>
          <p:grpSp>
            <p:nvGrpSpPr>
              <p:cNvPr id="141" name="Google Shape;141;p2"/>
              <p:cNvGrpSpPr/>
              <p:nvPr/>
            </p:nvGrpSpPr>
            <p:grpSpPr>
              <a:xfrm>
                <a:off x="541539" y="781234"/>
                <a:ext cx="1020267" cy="523783"/>
                <a:chOff x="541538" y="781234"/>
                <a:chExt cx="1602420" cy="808904"/>
              </a:xfrm>
            </p:grpSpPr>
            <p:pic>
              <p:nvPicPr>
                <p:cNvPr id="142" name="Google Shape;14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541538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3" name="Google Shape;143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309457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44" name="Google Shape;144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" name="Google Shape;145;p2"/>
          <p:cNvGrpSpPr/>
          <p:nvPr/>
        </p:nvGrpSpPr>
        <p:grpSpPr>
          <a:xfrm>
            <a:off x="3160449" y="4160978"/>
            <a:ext cx="6471832" cy="918418"/>
            <a:chOff x="3160449" y="2332178"/>
            <a:chExt cx="6471832" cy="918418"/>
          </a:xfrm>
        </p:grpSpPr>
        <p:sp>
          <p:nvSpPr>
            <p:cNvPr id="146" name="Google Shape;146;p2"/>
            <p:cNvSpPr txBox="1"/>
            <p:nvPr/>
          </p:nvSpPr>
          <p:spPr>
            <a:xfrm>
              <a:off x="3160450" y="2332178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חִבּוּר :  ______ =  _____+_____+_____+______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>
            <a:xfrm>
              <a:off x="3160449" y="2881264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כֶּפֶל :  ______ =  _____X_____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31439" y="5174563"/>
            <a:ext cx="2079355" cy="541795"/>
            <a:chOff x="531439" y="5174563"/>
            <a:chExt cx="2079355" cy="541795"/>
          </a:xfrm>
        </p:grpSpPr>
        <p:grpSp>
          <p:nvGrpSpPr>
            <p:cNvPr id="149" name="Google Shape;149;p2"/>
            <p:cNvGrpSpPr/>
            <p:nvPr/>
          </p:nvGrpSpPr>
          <p:grpSpPr>
            <a:xfrm>
              <a:off x="531439" y="5184794"/>
              <a:ext cx="1980950" cy="531564"/>
              <a:chOff x="300612" y="781234"/>
              <a:chExt cx="1980950" cy="531564"/>
            </a:xfrm>
          </p:grpSpPr>
          <p:grpSp>
            <p:nvGrpSpPr>
              <p:cNvPr id="150" name="Google Shape;150;p2"/>
              <p:cNvGrpSpPr/>
              <p:nvPr/>
            </p:nvGrpSpPr>
            <p:grpSpPr>
              <a:xfrm>
                <a:off x="300612" y="781234"/>
                <a:ext cx="1059088" cy="531564"/>
                <a:chOff x="163141" y="781234"/>
                <a:chExt cx="1663392" cy="820921"/>
              </a:xfrm>
            </p:grpSpPr>
            <p:pic>
              <p:nvPicPr>
                <p:cNvPr id="151" name="Google Shape;151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63141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2" name="Google Shape;15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992032" y="793251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53" name="Google Shape;153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4" name="Google Shape;154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1572751" y="5174563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2079464" y="5184794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2"/>
          <p:cNvGrpSpPr/>
          <p:nvPr/>
        </p:nvGrpSpPr>
        <p:grpSpPr>
          <a:xfrm>
            <a:off x="2938518" y="5174563"/>
            <a:ext cx="2079355" cy="541795"/>
            <a:chOff x="531439" y="5174563"/>
            <a:chExt cx="2079355" cy="541795"/>
          </a:xfrm>
        </p:grpSpPr>
        <p:grpSp>
          <p:nvGrpSpPr>
            <p:cNvPr id="157" name="Google Shape;157;p2"/>
            <p:cNvGrpSpPr/>
            <p:nvPr/>
          </p:nvGrpSpPr>
          <p:grpSpPr>
            <a:xfrm>
              <a:off x="531439" y="5184794"/>
              <a:ext cx="1980950" cy="531564"/>
              <a:chOff x="300612" y="781234"/>
              <a:chExt cx="1980950" cy="531564"/>
            </a:xfrm>
          </p:grpSpPr>
          <p:grpSp>
            <p:nvGrpSpPr>
              <p:cNvPr id="158" name="Google Shape;158;p2"/>
              <p:cNvGrpSpPr/>
              <p:nvPr/>
            </p:nvGrpSpPr>
            <p:grpSpPr>
              <a:xfrm>
                <a:off x="300612" y="781234"/>
                <a:ext cx="1059088" cy="531564"/>
                <a:chOff x="163141" y="781234"/>
                <a:chExt cx="1663392" cy="820921"/>
              </a:xfrm>
            </p:grpSpPr>
            <p:pic>
              <p:nvPicPr>
                <p:cNvPr id="159" name="Google Shape;159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63141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0" name="Google Shape;160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992032" y="793251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1" name="Google Shape;161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2" name="Google Shape;162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1572751" y="5174563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2079464" y="5184794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2"/>
          <p:cNvGrpSpPr/>
          <p:nvPr/>
        </p:nvGrpSpPr>
        <p:grpSpPr>
          <a:xfrm>
            <a:off x="5352587" y="5174563"/>
            <a:ext cx="2079355" cy="541795"/>
            <a:chOff x="531439" y="5174563"/>
            <a:chExt cx="2079355" cy="541795"/>
          </a:xfrm>
        </p:grpSpPr>
        <p:grpSp>
          <p:nvGrpSpPr>
            <p:cNvPr id="165" name="Google Shape;165;p2"/>
            <p:cNvGrpSpPr/>
            <p:nvPr/>
          </p:nvGrpSpPr>
          <p:grpSpPr>
            <a:xfrm>
              <a:off x="531439" y="5184794"/>
              <a:ext cx="1980950" cy="531564"/>
              <a:chOff x="300612" y="781234"/>
              <a:chExt cx="1980950" cy="531564"/>
            </a:xfrm>
          </p:grpSpPr>
          <p:grpSp>
            <p:nvGrpSpPr>
              <p:cNvPr id="166" name="Google Shape;166;p2"/>
              <p:cNvGrpSpPr/>
              <p:nvPr/>
            </p:nvGrpSpPr>
            <p:grpSpPr>
              <a:xfrm>
                <a:off x="300612" y="781234"/>
                <a:ext cx="1059088" cy="531564"/>
                <a:chOff x="163141" y="781234"/>
                <a:chExt cx="1663392" cy="820921"/>
              </a:xfrm>
            </p:grpSpPr>
            <p:pic>
              <p:nvPicPr>
                <p:cNvPr id="167" name="Google Shape;167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163141" y="781234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8" name="Google Shape;168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l="2870" t="5695" r="68774" b="73851"/>
                <a:stretch/>
              </p:blipFill>
              <p:spPr>
                <a:xfrm>
                  <a:off x="992032" y="793251"/>
                  <a:ext cx="834501" cy="8089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9" name="Google Shape;169;p2"/>
              <p:cNvSpPr/>
              <p:nvPr/>
            </p:nvSpPr>
            <p:spPr>
              <a:xfrm>
                <a:off x="310719" y="1265067"/>
                <a:ext cx="1970843" cy="45719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2D874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0" name="Google Shape;170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1572751" y="5174563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"/>
            <p:cNvPicPr preferRelativeResize="0"/>
            <p:nvPr/>
          </p:nvPicPr>
          <p:blipFill rotWithShape="1">
            <a:blip r:embed="rId3">
              <a:alphaModFix/>
            </a:blip>
            <a:srcRect l="2870" t="5695" r="68774" b="73851"/>
            <a:stretch/>
          </p:blipFill>
          <p:spPr>
            <a:xfrm>
              <a:off x="2079464" y="5184794"/>
              <a:ext cx="531330" cy="523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Google Shape;172;p2"/>
          <p:cNvGrpSpPr/>
          <p:nvPr/>
        </p:nvGrpSpPr>
        <p:grpSpPr>
          <a:xfrm>
            <a:off x="3160449" y="5749201"/>
            <a:ext cx="6471832" cy="918418"/>
            <a:chOff x="3160449" y="2332178"/>
            <a:chExt cx="6471832" cy="918418"/>
          </a:xfrm>
        </p:grpSpPr>
        <p:sp>
          <p:nvSpPr>
            <p:cNvPr id="173" name="Google Shape;173;p2"/>
            <p:cNvSpPr txBox="1"/>
            <p:nvPr/>
          </p:nvSpPr>
          <p:spPr>
            <a:xfrm>
              <a:off x="3160450" y="2332178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חִבּוּר :  ______ =  _____+_____+_____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3160449" y="2881264"/>
              <a:ext cx="64718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800">
                  <a:solidFill>
                    <a:schemeClr val="dk1"/>
                  </a:solidFill>
                  <a:latin typeface="David"/>
                  <a:ea typeface="David"/>
                  <a:cs typeface="David"/>
                  <a:sym typeface="David"/>
                </a:rPr>
                <a:t>תַּרְגִּיל כֶּפֶל :  ______ =  _____X_____</a:t>
              </a:r>
              <a:endParaRPr sz="1800">
                <a:solidFill>
                  <a:schemeClr val="lt1"/>
                </a:solidFill>
                <a:latin typeface="David"/>
                <a:ea typeface="David"/>
                <a:cs typeface="David"/>
                <a:sym typeface="David"/>
              </a:endParaRPr>
            </a:p>
          </p:txBody>
        </p:sp>
      </p:grpSp>
      <p:sp>
        <p:nvSpPr>
          <p:cNvPr id="175" name="Google Shape;175;p2"/>
          <p:cNvSpPr txBox="1"/>
          <p:nvPr/>
        </p:nvSpPr>
        <p:spPr>
          <a:xfrm>
            <a:off x="3687107" y="243252"/>
            <a:ext cx="2835123" cy="3693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כֶּפֶל בְּמַאֲפִיַּת מַצּוֹת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4783585" y="397677"/>
            <a:ext cx="512241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בְּמִשְׁפַּחַת לֵוִי 5 אֲנָשִׁים: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אַבָּא, אִמָּא, רוּתִי, יָעֵל, וְיִצְחָק הַקָּטָן.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כָּל אֶחָד שָׁתָה 4 כּוֹסוֹת.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כמָּה כּוֹסוֹת שָׁתוּ בְּמִשְׁפַּחַת כֹּהֵן בְּלֵיל הַסֵּדֶר בְּסַךְ הַכֹּל?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צַיְּרוּ צִיּוּר מַתְאִים, וּפִתְרוּ. </a:t>
            </a:r>
            <a:endParaRPr/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l="57495" t="66536" r="5624" b="24272"/>
          <a:stretch/>
        </p:blipFill>
        <p:spPr>
          <a:xfrm>
            <a:off x="8451672" y="6286313"/>
            <a:ext cx="1322643" cy="442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"/>
          <p:cNvCxnSpPr/>
          <p:nvPr/>
        </p:nvCxnSpPr>
        <p:spPr>
          <a:xfrm>
            <a:off x="4829452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3"/>
          <p:cNvSpPr txBox="1"/>
          <p:nvPr/>
        </p:nvSpPr>
        <p:spPr>
          <a:xfrm>
            <a:off x="-740" y="536177"/>
            <a:ext cx="49537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בְּמִשְׁפַּחַת יִצְחָק 2 אֲנָשִׁים: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אַבָּא וְאִמָּא.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כָּל אֶחָד שָׁתָה בְּלֵיל הַסֵּדֶר 4 כּוֹסוֹת.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כַּמָּה כּוֹסוֹת שָׁתוּ בְּסַךְ הַכֹּל בְּמִשְׁפַּחַת יִצְחָק?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צַיְּרוּ צִיּוּר מַתְאִים, וּפִתְרוּ. </a:t>
            </a:r>
            <a:endParaRPr/>
          </a:p>
        </p:txBody>
      </p:sp>
      <p:sp>
        <p:nvSpPr>
          <p:cNvPr id="184" name="Google Shape;184;p3"/>
          <p:cNvSpPr txBox="1"/>
          <p:nvPr/>
        </p:nvSpPr>
        <p:spPr>
          <a:xfrm>
            <a:off x="5592934" y="5633342"/>
            <a:ext cx="3852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תַּרְגִּיל כֶּפֶל :  ______ =  _____X_____</a:t>
            </a:r>
            <a:endParaRPr sz="1800">
              <a:solidFill>
                <a:schemeClr val="lt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549672" y="5633342"/>
            <a:ext cx="3852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תַּרְגִּיל כֶּפֶל :  ______ =  _____X_____</a:t>
            </a:r>
            <a:endParaRPr sz="1800">
              <a:solidFill>
                <a:schemeClr val="lt1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rgbClr val="000000"/>
      </a:dk1>
      <a:lt1>
        <a:srgbClr val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A4 Paper (210x297 mm)</PresentationFormat>
  <Paragraphs>71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David</vt:lpstr>
      <vt:lpstr>Impact</vt:lpstr>
      <vt:lpstr>TornVTI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</cp:revision>
  <dcterms:created xsi:type="dcterms:W3CDTF">2021-03-17T17:35:07Z</dcterms:created>
  <dcterms:modified xsi:type="dcterms:W3CDTF">2026-03-14T22:42:48Z</dcterms:modified>
</cp:coreProperties>
</file>